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0" r:id="rId3"/>
    <p:sldId id="285" r:id="rId4"/>
    <p:sldId id="283" r:id="rId5"/>
    <p:sldId id="258" r:id="rId6"/>
    <p:sldId id="259" r:id="rId7"/>
    <p:sldId id="260" r:id="rId8"/>
    <p:sldId id="261" r:id="rId9"/>
    <p:sldId id="262" r:id="rId10"/>
    <p:sldId id="282" r:id="rId11"/>
    <p:sldId id="265" r:id="rId12"/>
    <p:sldId id="291" r:id="rId13"/>
    <p:sldId id="271" r:id="rId14"/>
    <p:sldId id="286" r:id="rId15"/>
    <p:sldId id="287" r:id="rId16"/>
    <p:sldId id="274" r:id="rId17"/>
    <p:sldId id="275" r:id="rId18"/>
    <p:sldId id="276" r:id="rId19"/>
    <p:sldId id="278" r:id="rId20"/>
    <p:sldId id="288" r:id="rId21"/>
    <p:sldId id="28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Кол-во детей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825551667152717"/>
          <c:y val="0.13571388011788874"/>
          <c:w val="0.67935075823855351"/>
          <c:h val="0.6996398335558642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chemeClr val="bg2">
                  <a:lumMod val="25000"/>
                </a:schemeClr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cat>
            <c:strRef>
              <c:f>Лист1!$A$2:$A$8</c:f>
              <c:strCache>
                <c:ptCount val="7"/>
                <c:pt idx="0">
                  <c:v>СНТ 2-стор</c:v>
                </c:pt>
                <c:pt idx="1">
                  <c:v>СНТ 1-стор</c:v>
                </c:pt>
                <c:pt idx="2">
                  <c:v>Смешанная ТУ</c:v>
                </c:pt>
                <c:pt idx="3">
                  <c:v>ЭСО</c:v>
                </c:pt>
                <c:pt idx="4">
                  <c:v>Аномалии уха</c:v>
                </c:pt>
                <c:pt idx="5">
                  <c:v>Травмы</c:v>
                </c:pt>
                <c:pt idx="6">
                  <c:v>ХСО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65</c:v>
                </c:pt>
                <c:pt idx="1">
                  <c:v>27</c:v>
                </c:pt>
                <c:pt idx="2">
                  <c:v>35</c:v>
                </c:pt>
                <c:pt idx="3">
                  <c:v>280</c:v>
                </c:pt>
                <c:pt idx="4">
                  <c:v>10</c:v>
                </c:pt>
                <c:pt idx="5">
                  <c:v>18</c:v>
                </c:pt>
                <c:pt idx="6">
                  <c:v>12</c:v>
                </c:pt>
              </c:numCache>
            </c:numRef>
          </c:val>
        </c:ser>
        <c:dLbls>
          <c:dLblPos val="outEnd"/>
          <c:showVal val="1"/>
        </c:dLbls>
        <c:axId val="79303040"/>
        <c:axId val="79304576"/>
      </c:barChart>
      <c:catAx>
        <c:axId val="79303040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79304576"/>
        <c:crosses val="autoZero"/>
        <c:auto val="1"/>
        <c:lblAlgn val="ctr"/>
        <c:lblOffset val="100"/>
      </c:catAx>
      <c:valAx>
        <c:axId val="79304576"/>
        <c:scaling>
          <c:orientation val="minMax"/>
        </c:scaling>
        <c:axPos val="b"/>
        <c:majorGridlines/>
        <c:numFmt formatCode="General" sourceLinked="1"/>
        <c:tickLblPos val="nextTo"/>
        <c:crossAx val="793030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rotY val="210"/>
      <c:perspective val="30"/>
    </c:view3D>
    <c:plotArea>
      <c:layout>
        <c:manualLayout>
          <c:layoutTarget val="inner"/>
          <c:xMode val="edge"/>
          <c:yMode val="edge"/>
          <c:x val="0.17884726488830746"/>
          <c:y val="9.2340613777056546E-2"/>
          <c:w val="0.74996984034471093"/>
          <c:h val="0.730348305134833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детей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50800" h="88900"/>
              <a:bevelB w="57150"/>
            </a:sp3d>
          </c:spPr>
          <c:explosion val="20"/>
          <c:dPt>
            <c:idx val="0"/>
            <c:spPr>
              <a:solidFill>
                <a:srgbClr val="00FFFF"/>
              </a:solidFill>
              <a:scene3d>
                <a:camera prst="orthographicFront"/>
                <a:lightRig rig="threePt" dir="t"/>
              </a:scene3d>
              <a:sp3d>
                <a:bevelT w="50800" h="88900"/>
                <a:bevelB w="57150"/>
              </a:sp3d>
            </c:spPr>
          </c:dPt>
          <c:dPt>
            <c:idx val="1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50800" h="88900"/>
                <a:bevelB w="57150"/>
              </a:sp3d>
            </c:spPr>
          </c:dPt>
          <c:dLbls>
            <c:dLbl>
              <c:idx val="0"/>
              <c:layout>
                <c:manualLayout>
                  <c:x val="7.7789509562515527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28595803131764386"/>
                  <c:y val="0.13320486140273929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Дети до года</c:v>
                </c:pt>
                <c:pt idx="1">
                  <c:v>Дети после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0.44000000000000006</c:v>
                </c:pt>
              </c:numCache>
            </c:numRef>
          </c:val>
        </c:ser>
        <c:dLbls>
          <c:showPercent val="1"/>
        </c:dLbls>
      </c:pie3DChart>
      <c:spPr>
        <a:noFill/>
        <a:ln w="25397">
          <a:noFill/>
        </a:ln>
      </c:spPr>
    </c:plotArea>
    <c:plotVisOnly val="1"/>
    <c:dispBlanksAs val="zero"/>
  </c:chart>
  <c:spPr>
    <a:solidFill>
      <a:schemeClr val="bg2"/>
    </a:solidFill>
    <a:ln w="31746">
      <a:solidFill>
        <a:prstClr val="white">
          <a:lumMod val="50000"/>
          <a:alpha val="67000"/>
        </a:prstClr>
      </a:solidFill>
    </a:ln>
    <a:effectLst>
      <a:outerShdw blurRad="254000" dist="50800" dir="5400000" algn="ctr" rotWithShape="0">
        <a:srgbClr val="000000">
          <a:alpha val="93000"/>
        </a:srgbClr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детей</c:v>
                </c:pt>
              </c:strCache>
            </c:strRef>
          </c:tx>
          <c:dLbls>
            <c:dLbl>
              <c:idx val="0"/>
              <c:layout>
                <c:manualLayout>
                  <c:x val="-0.20585180324681637"/>
                  <c:y val="1.6424128964377324E-2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endParaRPr lang="ru-RU" sz="2400" dirty="0" smtClean="0"/>
                  </a:p>
                  <a:p>
                    <a:pPr>
                      <a:defRPr sz="2400"/>
                    </a:pPr>
                    <a:r>
                      <a:rPr lang="ru-RU" sz="2400" dirty="0" smtClean="0"/>
                      <a:t>44 %</a:t>
                    </a:r>
                    <a:endParaRPr lang="ru-RU" sz="2400" dirty="0"/>
                  </a:p>
                </c:rich>
              </c:tx>
              <c:spPr/>
              <c:dLblPos val="bestFit"/>
              <c:showVal val="1"/>
            </c:dLbl>
            <c:dLbl>
              <c:idx val="1"/>
              <c:layout>
                <c:manualLayout>
                  <c:x val="3.0861524253912705E-2"/>
                  <c:y val="-0.14047109974164604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ru-RU" sz="2400" dirty="0" smtClean="0"/>
                      <a:t> 20</a:t>
                    </a:r>
                    <a:r>
                      <a:rPr lang="ru-RU" sz="2400" baseline="0" dirty="0" smtClean="0"/>
                      <a:t> %</a:t>
                    </a:r>
                    <a:endParaRPr lang="en-US" sz="2400" dirty="0"/>
                  </a:p>
                </c:rich>
              </c:tx>
              <c:spPr/>
              <c:dLblPos val="bestFit"/>
              <c:showVal val="1"/>
            </c:dLbl>
            <c:dLbl>
              <c:idx val="2"/>
              <c:layout>
                <c:manualLayout>
                  <c:x val="0.10447895401963643"/>
                  <c:y val="-5.6077568464435075E-2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 smtClean="0"/>
                      <a:t>10</a:t>
                    </a:r>
                    <a:r>
                      <a:rPr lang="ru-RU" sz="2400" dirty="0" smtClean="0"/>
                      <a:t> %</a:t>
                    </a:r>
                    <a:endParaRPr lang="en-US" sz="2400" dirty="0"/>
                  </a:p>
                </c:rich>
              </c:tx>
              <c:spPr/>
              <c:dLblPos val="bestFit"/>
              <c:showVal val="1"/>
            </c:dLbl>
            <c:dLbl>
              <c:idx val="3"/>
              <c:layout>
                <c:manualLayout>
                  <c:x val="9.1150238164673991E-2"/>
                  <c:y val="0.17957725239910274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 smtClean="0"/>
                      <a:t>26</a:t>
                    </a:r>
                    <a:r>
                      <a:rPr lang="ru-RU" sz="2400" dirty="0" smtClean="0"/>
                      <a:t> %</a:t>
                    </a:r>
                    <a:endParaRPr lang="en-US" sz="2400" dirty="0"/>
                  </a:p>
                </c:rich>
              </c:tx>
              <c:spPr/>
              <c:dLblPos val="bestFit"/>
              <c:showVal val="1"/>
            </c:dLbl>
            <c:dLblPos val="in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Глухие семьи</c:v>
                </c:pt>
                <c:pt idx="1">
                  <c:v>Сопутствующая патология</c:v>
                </c:pt>
                <c:pt idx="2">
                  <c:v>Отказ среди слышащих родителей</c:v>
                </c:pt>
                <c:pt idx="3">
                  <c:v>Социально-неблагополучные семьи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20</c:v>
                </c:pt>
                <c:pt idx="2">
                  <c:v>10</c:v>
                </c:pt>
                <c:pt idx="3">
                  <c:v>26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1776623408185083"/>
          <c:y val="0.17635694326268245"/>
          <c:w val="0.35291277826382866"/>
          <c:h val="0.7240730867662860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DFBA5-AE60-4FAD-82AB-35CD0C06CB0C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4A374-9BD2-45F6-85DA-AD0A3C4B9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91F3-7169-45AE-9E79-355DE2C858F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D0B-1172-4FBB-964B-5FCEABB2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91F3-7169-45AE-9E79-355DE2C858F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D0B-1172-4FBB-964B-5FCEABB2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91F3-7169-45AE-9E79-355DE2C858F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D0B-1172-4FBB-964B-5FCEABB2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91F3-7169-45AE-9E79-355DE2C858F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D0B-1172-4FBB-964B-5FCEABB2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91F3-7169-45AE-9E79-355DE2C858F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D0B-1172-4FBB-964B-5FCEABB2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91F3-7169-45AE-9E79-355DE2C858F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D0B-1172-4FBB-964B-5FCEABB2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91F3-7169-45AE-9E79-355DE2C858F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D0B-1172-4FBB-964B-5FCEABB2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91F3-7169-45AE-9E79-355DE2C858F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D0B-1172-4FBB-964B-5FCEABB2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91F3-7169-45AE-9E79-355DE2C858F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D0B-1172-4FBB-964B-5FCEABB2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91F3-7169-45AE-9E79-355DE2C858F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D0B-1172-4FBB-964B-5FCEABB2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91F3-7169-45AE-9E79-355DE2C858F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D0B-1172-4FBB-964B-5FCEABB2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91F3-7169-45AE-9E79-355DE2C858FA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DFD0B-1172-4FBB-964B-5FCEABB29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27146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Слышать будущее и готовится к нему….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3 марта Всемирный День слуха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357694"/>
            <a:ext cx="3929090" cy="192882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Петрова И. П. </a:t>
            </a: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Заведующая сурдологопедическим кабинетом,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главный внештатный детский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сурдолог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Воронежской области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8604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БУЗ ВО «Воронежская областная детская клиническая больница № 1»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28604"/>
            <a:ext cx="1500198" cy="1357322"/>
          </a:xfrm>
          <a:prstGeom prst="rect">
            <a:avLst/>
          </a:prstGeom>
        </p:spPr>
      </p:pic>
      <p:pic>
        <p:nvPicPr>
          <p:cNvPr id="6" name="Рисунок 5" descr="350x650_88LV9g5RXIHSauroFq8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14818"/>
            <a:ext cx="3643338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Успешное внедрение тотального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аудиологического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скрининга в России в 2008 году, основанного на объективных методах исследования позволило: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58175" cy="4340225"/>
          </a:xfrm>
          <a:solidFill>
            <a:schemeClr val="bg2"/>
          </a:solidFill>
        </p:spPr>
        <p:txBody>
          <a:bodyPr/>
          <a:lstStyle/>
          <a:p>
            <a:pPr algn="just"/>
            <a:r>
              <a:rPr lang="ru-RU" sz="2400" dirty="0" smtClean="0"/>
              <a:t>прогнозировать </a:t>
            </a:r>
            <a:r>
              <a:rPr lang="ru-RU" sz="2400" dirty="0" smtClean="0"/>
              <a:t>необходимость в </a:t>
            </a:r>
            <a:r>
              <a:rPr lang="ru-RU" sz="2400" dirty="0" err="1" smtClean="0"/>
              <a:t>слухопротезировании</a:t>
            </a:r>
            <a:r>
              <a:rPr lang="ru-RU" sz="2400" dirty="0" smtClean="0"/>
              <a:t> или </a:t>
            </a:r>
            <a:r>
              <a:rPr lang="ru-RU" sz="2400" dirty="0" err="1" smtClean="0"/>
              <a:t>кохлеарной</a:t>
            </a:r>
            <a:r>
              <a:rPr lang="ru-RU" sz="2400" dirty="0" smtClean="0"/>
              <a:t> </a:t>
            </a:r>
            <a:r>
              <a:rPr lang="ru-RU" sz="2400" dirty="0" smtClean="0"/>
              <a:t>имплантации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максимально </a:t>
            </a:r>
            <a:r>
              <a:rPr lang="ru-RU" sz="2400" dirty="0" smtClean="0"/>
              <a:t>эффективно социально адаптировать детей с нарушением слуха в обществе;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5" name="Рисунок 4" descr="eclipse_screening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8906" y="3857628"/>
            <a:ext cx="430767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28625" y="0"/>
            <a:ext cx="8229600" cy="6197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                   </a:t>
            </a:r>
            <a:r>
              <a:rPr lang="en-US" sz="2400" b="1" dirty="0" smtClean="0"/>
              <a:t>I</a:t>
            </a:r>
            <a:r>
              <a:rPr lang="ru-RU" sz="2400" b="1" dirty="0" smtClean="0"/>
              <a:t> этап </a:t>
            </a:r>
          </a:p>
          <a:p>
            <a:pPr eaLnBrk="1" hangingPunct="1">
              <a:buFont typeface="Arial" charset="0"/>
              <a:buNone/>
            </a:pPr>
            <a:r>
              <a:rPr lang="ru-RU" sz="1800" dirty="0" smtClean="0"/>
              <a:t>            </a:t>
            </a:r>
            <a:r>
              <a:rPr lang="ru-RU" sz="2400" dirty="0" smtClean="0"/>
              <a:t>регистрация ОАЭ в роддоме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785813" y="1000125"/>
            <a:ext cx="642938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00375" y="857250"/>
            <a:ext cx="1000125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71500" y="1500188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Тест пройден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3429000" y="1571625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Тест не пройден</a:t>
            </a:r>
          </a:p>
          <a:p>
            <a:r>
              <a:rPr lang="ru-RU" dirty="0">
                <a:latin typeface="Calibri" pitchFamily="34" charset="0"/>
              </a:rPr>
              <a:t>Повторная регистрация ОАЭ в </a:t>
            </a:r>
            <a:r>
              <a:rPr lang="ru-RU" dirty="0" smtClean="0">
                <a:latin typeface="Calibri" pitchFamily="34" charset="0"/>
              </a:rPr>
              <a:t>ДП (</a:t>
            </a:r>
            <a:r>
              <a:rPr lang="ru-RU" dirty="0">
                <a:latin typeface="Calibri" pitchFamily="34" charset="0"/>
              </a:rPr>
              <a:t>1 мес.)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428875" y="2500313"/>
            <a:ext cx="12858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00563" y="2500313"/>
            <a:ext cx="1214437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85813" y="1857375"/>
            <a:ext cx="928687" cy="1000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8800" dirty="0" err="1">
                <a:solidFill>
                  <a:schemeClr val="accent6">
                    <a:lumMod val="75000"/>
                  </a:schemeClr>
                </a:solidFill>
              </a:rPr>
              <a:t>√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1928813" y="2786063"/>
            <a:ext cx="1071562" cy="1446212"/>
            <a:chOff x="1928794" y="2786058"/>
            <a:chExt cx="1071570" cy="144655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928794" y="3143328"/>
              <a:ext cx="1071570" cy="10003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33" name="TextBox 19"/>
            <p:cNvSpPr txBox="1">
              <a:spLocks noChangeArrowheads="1"/>
            </p:cNvSpPr>
            <p:nvPr/>
          </p:nvSpPr>
          <p:spPr bwMode="auto">
            <a:xfrm>
              <a:off x="2071670" y="2786058"/>
              <a:ext cx="785818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8800">
                <a:latin typeface="Calibri" pitchFamily="34" charset="0"/>
              </a:endParaRPr>
            </a:p>
          </p:txBody>
        </p:sp>
      </p:grpSp>
      <p:sp>
        <p:nvSpPr>
          <p:cNvPr id="13323" name="TextBox 20"/>
          <p:cNvSpPr txBox="1">
            <a:spLocks noChangeArrowheads="1"/>
          </p:cNvSpPr>
          <p:nvPr/>
        </p:nvSpPr>
        <p:spPr bwMode="auto">
          <a:xfrm>
            <a:off x="4857750" y="3071813"/>
            <a:ext cx="2071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Повторное обследование в ДП в 3 мес.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4143375" y="4000500"/>
            <a:ext cx="1000125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00750" y="3929063"/>
            <a:ext cx="1071563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3643313" y="4214813"/>
            <a:ext cx="1143000" cy="1446212"/>
            <a:chOff x="1928794" y="2786058"/>
            <a:chExt cx="1143008" cy="144655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928794" y="3143328"/>
              <a:ext cx="1143008" cy="10003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31" name="TextBox 28"/>
            <p:cNvSpPr txBox="1">
              <a:spLocks noChangeArrowheads="1"/>
            </p:cNvSpPr>
            <p:nvPr/>
          </p:nvSpPr>
          <p:spPr bwMode="auto">
            <a:xfrm>
              <a:off x="2071670" y="2786058"/>
              <a:ext cx="785818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8800">
                <a:latin typeface="Calibri" pitchFamily="34" charset="0"/>
              </a:endParaRPr>
            </a:p>
          </p:txBody>
        </p:sp>
      </p:grpSp>
      <p:sp>
        <p:nvSpPr>
          <p:cNvPr id="13327" name="TextBox 29"/>
          <p:cNvSpPr txBox="1">
            <a:spLocks noChangeArrowheads="1"/>
          </p:cNvSpPr>
          <p:nvPr/>
        </p:nvSpPr>
        <p:spPr bwMode="auto">
          <a:xfrm>
            <a:off x="6143625" y="4357688"/>
            <a:ext cx="2786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II </a:t>
            </a:r>
            <a:r>
              <a:rPr lang="ru-RU" sz="2400" b="1" dirty="0">
                <a:latin typeface="Calibri" pitchFamily="34" charset="0"/>
              </a:rPr>
              <a:t>этап</a:t>
            </a:r>
          </a:p>
          <a:p>
            <a:r>
              <a:rPr lang="ru-RU" dirty="0">
                <a:latin typeface="Calibri" pitchFamily="34" charset="0"/>
              </a:rPr>
              <a:t>Обследование в </a:t>
            </a:r>
            <a:r>
              <a:rPr lang="ru-RU" dirty="0" err="1">
                <a:latin typeface="Calibri" pitchFamily="34" charset="0"/>
              </a:rPr>
              <a:t>сурдоцентре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ОДКБ (</a:t>
            </a:r>
            <a:r>
              <a:rPr lang="ru-RU" dirty="0" err="1" smtClean="0">
                <a:latin typeface="Calibri" pitchFamily="34" charset="0"/>
              </a:rPr>
              <a:t>тимпанометрия</a:t>
            </a:r>
            <a:r>
              <a:rPr lang="ru-RU" dirty="0">
                <a:latin typeface="Calibri" pitchFamily="34" charset="0"/>
              </a:rPr>
              <a:t>, КСВП, ЗВОАЭ, </a:t>
            </a:r>
            <a:r>
              <a:rPr lang="en-US" dirty="0">
                <a:latin typeface="Calibri" pitchFamily="34" charset="0"/>
              </a:rPr>
              <a:t>DP</a:t>
            </a:r>
            <a:r>
              <a:rPr lang="ru-RU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ASSR</a:t>
            </a:r>
            <a:r>
              <a:rPr lang="ru-RU" dirty="0">
                <a:latin typeface="Calibri" pitchFamily="34" charset="0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71688" y="2857500"/>
            <a:ext cx="747712" cy="1446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√</a:t>
            </a:r>
            <a:endParaRPr lang="ru-RU" sz="8800" dirty="0">
              <a:latin typeface="+mn-lt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7625" y="4286250"/>
            <a:ext cx="747713" cy="1446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√</a:t>
            </a:r>
            <a:endParaRPr lang="ru-RU" sz="88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Патология уха, впервые выявленная на приеме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сурдолога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в 2017 году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7288" cy="12101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400" b="1" dirty="0" err="1" smtClean="0">
                <a:ln w="18415" cmpd="sng">
                  <a:noFill/>
                  <a:prstDash val="solid"/>
                </a:ln>
              </a:rPr>
              <a:t>Выявляемость</a:t>
            </a:r>
            <a:r>
              <a:rPr lang="ru-RU" sz="3400" b="1" dirty="0" smtClean="0">
                <a:ln w="18415" cmpd="sng">
                  <a:noFill/>
                  <a:prstDash val="solid"/>
                </a:ln>
              </a:rPr>
              <a:t> первичной СНТ </a:t>
            </a:r>
            <a:r>
              <a:rPr lang="en-US" sz="3400" b="1" dirty="0" smtClean="0">
                <a:ln w="18415" cmpd="sng">
                  <a:noFill/>
                  <a:prstDash val="solid"/>
                </a:ln>
              </a:rPr>
              <a:t>I – IV </a:t>
            </a:r>
            <a:r>
              <a:rPr lang="ru-RU" sz="3400" b="1" dirty="0" smtClean="0">
                <a:ln w="18415" cmpd="sng">
                  <a:noFill/>
                  <a:prstDash val="solid"/>
                </a:ln>
              </a:rPr>
              <a:t>степени за </a:t>
            </a:r>
            <a:r>
              <a:rPr lang="ru-RU" sz="3400" b="1" dirty="0" smtClean="0">
                <a:ln w="18415" cmpd="sng">
                  <a:noFill/>
                  <a:prstDash val="solid"/>
                </a:ln>
              </a:rPr>
              <a:t>2015 </a:t>
            </a:r>
            <a:r>
              <a:rPr lang="ru-RU" sz="3400" b="1" dirty="0" smtClean="0">
                <a:ln w="18415" cmpd="sng">
                  <a:noFill/>
                  <a:prstDash val="solid"/>
                </a:ln>
              </a:rPr>
              <a:t>– 2017 по данным </a:t>
            </a:r>
            <a:r>
              <a:rPr lang="ru-RU" sz="3400" b="1" dirty="0" err="1" smtClean="0">
                <a:ln w="18415" cmpd="sng">
                  <a:noFill/>
                  <a:prstDash val="solid"/>
                </a:ln>
              </a:rPr>
              <a:t>сурдологического</a:t>
            </a:r>
            <a:r>
              <a:rPr lang="ru-RU" sz="3400" b="1" dirty="0" smtClean="0">
                <a:ln w="18415" cmpd="sng">
                  <a:noFill/>
                  <a:prstDash val="solid"/>
                </a:ln>
              </a:rPr>
              <a:t> кабинета БУЗ ВО «ВОДКБ № 1» </a:t>
            </a:r>
            <a:endParaRPr lang="ru-RU" sz="3400" b="1" dirty="0">
              <a:ln w="18415" cmpd="sng">
                <a:noFill/>
                <a:prstDash val="solid"/>
              </a:ln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71736" y="2357430"/>
          <a:ext cx="450059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phonak-kids.ru/upload/medialibrary/f8c/%D0%9F%D1%80%D0%B8%D0%B7%D0%BD%D0%B0%D0%BA%D0%B8%20%D0%BD%D0%B0%D1%80%D1%83%D1%88%D0%B5%D0%BD%D0%B8%D1%8F%20%D1%81%D0%BB%D1%83%D1%85%D0%B0%202%20-%20resiz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643051"/>
            <a:ext cx="292895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honak-kids.ru/upload/medialibrary/819/%D0%A0%D0%B0%D0%BD%D0%BD%D1%8F%D1%8F%20%D0%B4%D0%B8%D0%B0%D0%B3%D0%BD%D0%BE%D1%81%D1%82%D0%B8%D0%BA%D0%B0%20-%202%20-%20resiz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643314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 smtClean="0">
                <a:solidFill>
                  <a:srgbClr val="0070C0"/>
                </a:solidFill>
              </a:rPr>
              <a:t>Кохлеарная</a:t>
            </a:r>
            <a:r>
              <a:rPr lang="ru-RU" i="1" dirty="0" smtClean="0">
                <a:solidFill>
                  <a:srgbClr val="0070C0"/>
                </a:solidFill>
              </a:rPr>
              <a:t> имплантация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– система мероприятий с использованием высокотехнологичных средств, которая направлена на восстановление слуха.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err="1" smtClean="0"/>
              <a:t>Кохлеарная</a:t>
            </a:r>
            <a:r>
              <a:rPr lang="ru-RU" dirty="0" smtClean="0"/>
              <a:t> имплантация состоит из нескольких этапов: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Предварительное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аудиологическое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обследование кандидатов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Хирургическое вмешательство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Реабилитация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мпланты. Кохлеарная имплантаци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С 2008 г на базе БУЗ ВО «ВОДКБ № 1» проведено  более 300 операций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кохлеарная</a:t>
            </a:r>
            <a:r>
              <a:rPr lang="ru-RU" sz="3600" b="1" i="1" dirty="0" smtClean="0">
                <a:solidFill>
                  <a:srgbClr val="0070C0"/>
                </a:solidFill>
              </a:rPr>
              <a:t> имплантация (КИ</a:t>
            </a:r>
            <a:r>
              <a:rPr lang="ru-RU" sz="3600" b="1" i="1" dirty="0" smtClean="0">
                <a:solidFill>
                  <a:srgbClr val="0070C0"/>
                </a:solidFill>
              </a:rPr>
              <a:t>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SC04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071811"/>
            <a:ext cx="4286280" cy="3357586"/>
          </a:xfrm>
        </p:spPr>
      </p:pic>
      <p:pic>
        <p:nvPicPr>
          <p:cNvPr id="5" name="Рисунок 4" descr="DSC044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4000496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Всего на «Д» учете состоит более 300 детей после КИ.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800" b="1" dirty="0" smtClean="0"/>
              <a:t>173 </a:t>
            </a:r>
            <a:r>
              <a:rPr lang="ru-RU" sz="2800" b="1" dirty="0" smtClean="0"/>
              <a:t>воронежских </a:t>
            </a:r>
            <a:r>
              <a:rPr lang="ru-RU" sz="2800" b="1" dirty="0" smtClean="0"/>
              <a:t>пациента </a:t>
            </a:r>
            <a:r>
              <a:rPr lang="ru-RU" sz="2800" b="1" dirty="0" smtClean="0"/>
              <a:t>после </a:t>
            </a:r>
            <a:r>
              <a:rPr lang="ru-RU" sz="2800" b="1" dirty="0" err="1" smtClean="0"/>
              <a:t>кохлеарной</a:t>
            </a:r>
            <a:r>
              <a:rPr lang="ru-RU" sz="2800" b="1" dirty="0" smtClean="0"/>
              <a:t> имплантации наблюдаются в БУЗ ВО «ВОДКБ №1»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Дети до 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 лет составляют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58%</a:t>
            </a:r>
            <a:endParaRPr lang="ru-RU" sz="2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DSC_4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214662"/>
            <a:ext cx="4923521" cy="364333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9699" name="Picture 3" descr="C:\Users\USER\Desktop\Лучший врач\Петрова И. П\Федер к-с\IMG_3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43500" y="2500310"/>
            <a:ext cx="4429131" cy="357186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9698" name="Picture 2" descr="C:\Users\USER\Documents\Картинки КИ\DSC03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00240"/>
            <a:ext cx="3500462" cy="314327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Реабилитация пациентов проводится на базе сурдологопедического кабинета БУЗ ВО «ВОДКБ № 1».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Включает: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Настройки речевого процессора от 1 до 6 раз в год.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Занятия с сурдопедагогом.</a:t>
            </a:r>
          </a:p>
          <a:p>
            <a:pPr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4" name="Рисунок 3" descr="DSC_4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5951" y="2928934"/>
            <a:ext cx="5072098" cy="35480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Результаты </a:t>
            </a:r>
            <a:r>
              <a:rPr lang="ru-RU" b="1" i="1" dirty="0" err="1" smtClean="0">
                <a:solidFill>
                  <a:srgbClr val="0070C0"/>
                </a:solidFill>
              </a:rPr>
              <a:t>кохлеарной</a:t>
            </a:r>
            <a:r>
              <a:rPr lang="ru-RU" b="1" i="1" dirty="0" smtClean="0">
                <a:solidFill>
                  <a:srgbClr val="0070C0"/>
                </a:solidFill>
              </a:rPr>
              <a:t> имплантации в Воронежской области.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35,6 %</a:t>
            </a:r>
            <a:r>
              <a:rPr lang="ru-RU" dirty="0" smtClean="0"/>
              <a:t> посещают массовые детские сады и школы и обучаются в ВУЗах.</a:t>
            </a:r>
          </a:p>
          <a:p>
            <a:endParaRPr lang="ru-RU" dirty="0" smtClean="0"/>
          </a:p>
          <a:p>
            <a:r>
              <a:rPr lang="ru-RU" b="1" dirty="0" smtClean="0"/>
              <a:t>36,2%</a:t>
            </a:r>
            <a:r>
              <a:rPr lang="ru-RU" dirty="0" smtClean="0"/>
              <a:t> обучаются в специализированных детских учреждениях.</a:t>
            </a:r>
          </a:p>
          <a:p>
            <a:endParaRPr lang="ru-RU" dirty="0" smtClean="0"/>
          </a:p>
          <a:p>
            <a:r>
              <a:rPr lang="ru-RU" b="1" dirty="0" smtClean="0"/>
              <a:t>28,2 %</a:t>
            </a:r>
            <a:r>
              <a:rPr lang="ru-RU" dirty="0" smtClean="0"/>
              <a:t> занимаются с сурдопедагогом индивидуально.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Прогноз ВОЗ: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5786454"/>
            <a:ext cx="6286544" cy="78581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…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страдают потерей слуха во всем мире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596" y="4357694"/>
            <a:ext cx="2286016" cy="21288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466 </a:t>
            </a:r>
            <a:r>
              <a:rPr lang="ru-RU" sz="3200" dirty="0" err="1" smtClean="0"/>
              <a:t>млн</a:t>
            </a:r>
            <a:endParaRPr lang="ru-RU" sz="3200" dirty="0" smtClean="0"/>
          </a:p>
          <a:p>
            <a:pPr algn="ctr"/>
            <a:r>
              <a:rPr lang="ru-RU" sz="3200" dirty="0" smtClean="0"/>
              <a:t>человек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3071802" y="3429000"/>
            <a:ext cx="2500330" cy="22860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630 </a:t>
            </a:r>
            <a:r>
              <a:rPr lang="ru-RU" sz="3600" dirty="0" err="1" smtClean="0"/>
              <a:t>млн</a:t>
            </a:r>
            <a:endParaRPr lang="ru-RU" sz="3600" dirty="0" smtClean="0"/>
          </a:p>
          <a:p>
            <a:pPr algn="ctr"/>
            <a:r>
              <a:rPr lang="ru-RU" sz="3600" dirty="0" smtClean="0"/>
              <a:t>человек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5715008" y="2643182"/>
            <a:ext cx="2928958" cy="27146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900 </a:t>
            </a:r>
            <a:r>
              <a:rPr lang="ru-RU" sz="4000" dirty="0" err="1" smtClean="0"/>
              <a:t>млн</a:t>
            </a:r>
            <a:endParaRPr lang="ru-RU" sz="4000" dirty="0" smtClean="0"/>
          </a:p>
          <a:p>
            <a:pPr algn="ctr"/>
            <a:r>
              <a:rPr lang="ru-RU" sz="4000" dirty="0" smtClean="0"/>
              <a:t>человек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714620"/>
            <a:ext cx="150019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2018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1857364"/>
            <a:ext cx="1571636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2030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1071546"/>
            <a:ext cx="1928826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2050</a:t>
            </a:r>
            <a:endParaRPr lang="ru-RU" sz="28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357290" y="3571876"/>
            <a:ext cx="484632" cy="57150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flipH="1">
            <a:off x="4143372" y="2786058"/>
            <a:ext cx="500066" cy="642942"/>
          </a:xfrm>
          <a:prstGeom prst="downArrow">
            <a:avLst>
              <a:gd name="adj1" fmla="val 50000"/>
              <a:gd name="adj2" fmla="val 6969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858016" y="2000240"/>
            <a:ext cx="500066" cy="57150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</a:rPr>
              <a:t>Отказы от КИ среди впервые выявленной СНТ за период</a:t>
            </a:r>
            <a:br>
              <a:rPr lang="ru-RU" b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</a:rPr>
            </a:b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</a:rPr>
              <a:t> 2009 – 2017 г. г.</a:t>
            </a:r>
            <a:endParaRPr lang="ru-RU" b="1" dirty="0">
              <a:ln w="18415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n_sluha-218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7700" y="1958181"/>
            <a:ext cx="2768600" cy="3810000"/>
          </a:xfrm>
        </p:spPr>
      </p:pic>
      <p:pic>
        <p:nvPicPr>
          <p:cNvPr id="5" name="Рисунок 4" descr="who_fl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0193" y="285728"/>
            <a:ext cx="5042137" cy="651631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42938" y="57864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84807"/>
                </a:solidFill>
                <a:latin typeface="Comic Sans MS" pitchFamily="66" charset="0"/>
                <a:ea typeface="MV Boli" pitchFamily="2" charset="0"/>
                <a:cs typeface="MV Boli" pitchFamily="2" charset="0"/>
              </a:rPr>
              <a:t> </a:t>
            </a:r>
            <a:r>
              <a:rPr lang="ru-RU" sz="5400" smtClean="0">
                <a:solidFill>
                  <a:srgbClr val="984807"/>
                </a:solidFill>
                <a:latin typeface="Comic Sans MS" pitchFamily="66" charset="0"/>
                <a:ea typeface="MV Boli" pitchFamily="2" charset="0"/>
                <a:cs typeface="MV Boli" pitchFamily="2" charset="0"/>
              </a:rPr>
              <a:t>Спасибо за внимание</a:t>
            </a:r>
            <a:r>
              <a:rPr lang="ru-RU" sz="5400" smtClean="0">
                <a:solidFill>
                  <a:srgbClr val="FF0000"/>
                </a:solidFill>
                <a:latin typeface="Comic Sans MS" pitchFamily="66" charset="0"/>
                <a:ea typeface="MV Boli" pitchFamily="2" charset="0"/>
                <a:cs typeface="MV Boli" pitchFamily="2" charset="0"/>
              </a:rPr>
              <a:t> </a:t>
            </a:r>
            <a:r>
              <a:rPr lang="ru-RU" sz="5400" smtClean="0">
                <a:solidFill>
                  <a:srgbClr val="984807"/>
                </a:solidFill>
                <a:latin typeface="Comic Sans MS" pitchFamily="66" charset="0"/>
                <a:ea typeface="MV Boli" pitchFamily="2" charset="0"/>
                <a:cs typeface="MV Boli" pitchFamily="2" charset="0"/>
              </a:rPr>
              <a:t>!</a:t>
            </a:r>
          </a:p>
        </p:txBody>
      </p:sp>
      <p:pic>
        <p:nvPicPr>
          <p:cNvPr id="22531" name="Содержимое 3" descr="ushki_i_sluh.do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" y="0"/>
            <a:ext cx="9134475" cy="5883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Всемирный день охраны здоровья уха и слуха учредила ВОЗ </a:t>
            </a:r>
            <a:r>
              <a:rPr lang="ru-RU" sz="3600" b="1" i="1" dirty="0" smtClean="0">
                <a:solidFill>
                  <a:srgbClr val="C00000"/>
                </a:solidFill>
              </a:rPr>
              <a:t>03.03.2007</a:t>
            </a:r>
            <a:r>
              <a:rPr lang="ru-RU" sz="3600" b="1" dirty="0" smtClean="0">
                <a:solidFill>
                  <a:srgbClr val="C00000"/>
                </a:solidFill>
              </a:rPr>
              <a:t> года. 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2 - 4 % населения земного шара имеют снижение слуха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466 млн. людей страдают от нарушения слуха, из которых более 30 млн. составляют дети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С возрастом число нарушений слуха удваивается каждые 10 лет</a:t>
            </a:r>
            <a:endParaRPr lang="ru-RU" i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85736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Частота встречаемости нарушений слуха:</a:t>
            </a:r>
            <a:endParaRPr lang="ru-RU" sz="28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4186238" cy="242889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 Сегодня, по мнению ВОЗ,  важно знать две вещи о детском слухе: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472518" cy="35719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Ряд причин снижения слуха у детей можно предотвратить с помощью мер общественного здравоохранения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Ранняя диагностика нарушений слуха у ребёнка, позволяет начать реабилитацию как можно раньше 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Международный день охраны здоровья уха и слух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414340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14810" y="500042"/>
            <a:ext cx="4471990" cy="185738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Нарушения слуха встречаются у 1-2 из 1000 новорожденных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186766" cy="385765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Среди младенцев, находящихся  в палатах интенсивной терапии, отделениях выхаживания недоношенных частота встречаемости нарушений слуха  возрастает до 20-30 на 1000.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У 1-3 детей из 1000 нарушение слуха развивается  на 1-2 году жизни.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Диагностика нарушений слуха на самом раннем сроке жизни новорожденног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350562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2800" i="1" dirty="0" smtClean="0"/>
              <a:t>Врожденная и ранняя тугоухость занимают одно из ведущих мест в структуре причин </a:t>
            </a:r>
            <a:r>
              <a:rPr lang="ru-RU" sz="2800" i="1" dirty="0" smtClean="0"/>
              <a:t>детской </a:t>
            </a:r>
            <a:r>
              <a:rPr lang="ru-RU" sz="2800" i="1" dirty="0" smtClean="0"/>
              <a:t>психоневрологической </a:t>
            </a:r>
            <a:r>
              <a:rPr lang="ru-RU" sz="2800" i="1" dirty="0" smtClean="0"/>
              <a:t>инвалидности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Причины </a:t>
            </a:r>
            <a:r>
              <a:rPr lang="ru-RU" b="1" i="1" u="sng" dirty="0" err="1" smtClean="0">
                <a:solidFill>
                  <a:schemeClr val="accent5">
                    <a:lumMod val="50000"/>
                  </a:schemeClr>
                </a:solidFill>
              </a:rPr>
              <a:t>сенсоневральной</a:t>
            </a:r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 тугоухости: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патология беременности и родов,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отягощенная наследственность,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тяжелые инфекции,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травмы, в том числе акустические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Генетические аспекты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сенсоневральной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тугоухости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7"/>
          </a:xfrm>
        </p:spPr>
        <p:txBody>
          <a:bodyPr rtlCol="0">
            <a:normAutofit fontScale="55000" lnSpcReduction="20000"/>
          </a:bodyPr>
          <a:lstStyle/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>
                <a:solidFill>
                  <a:srgbClr val="7030A0"/>
                </a:solidFill>
              </a:rPr>
              <a:t> </a:t>
            </a:r>
            <a:r>
              <a:rPr lang="ru-RU" sz="2900" b="1" dirty="0" smtClean="0"/>
              <a:t>  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</a:rPr>
              <a:t>В мире от 35 до 42 % ( в России до 50%) пациентов с врожденной тугоухостью имеют  генетическую природу заболевания.</a:t>
            </a:r>
            <a:endParaRPr lang="ru-RU" sz="3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900" dirty="0" smtClean="0"/>
              <a:t>     </a:t>
            </a:r>
            <a:r>
              <a:rPr lang="ru-RU" sz="3800" b="1" dirty="0" smtClean="0"/>
              <a:t>В настоящее время проводится ДНК-диагностика 8 генов (</a:t>
            </a:r>
            <a:r>
              <a:rPr lang="en-US" sz="3800" b="1" dirty="0" smtClean="0"/>
              <a:t>GJB2, GJB6, MYO15, SLC26A4 </a:t>
            </a:r>
            <a:r>
              <a:rPr lang="ru-RU" sz="3800" b="1" dirty="0" smtClean="0"/>
              <a:t>и другие),  включая анализ около 200 мутаций, приводящих к нарушению слуха.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3800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800" b="1" dirty="0" smtClean="0"/>
              <a:t>Разные мутации одного гена вызывают разные формы тугоухости (рецессивные и доминантные, </a:t>
            </a:r>
            <a:r>
              <a:rPr lang="ru-RU" sz="3800" b="1" dirty="0" err="1" smtClean="0"/>
              <a:t>синдромальные</a:t>
            </a:r>
            <a:r>
              <a:rPr lang="ru-RU" sz="3800" b="1" dirty="0" smtClean="0"/>
              <a:t> и </a:t>
            </a:r>
            <a:r>
              <a:rPr lang="ru-RU" sz="3800" b="1" dirty="0" err="1" smtClean="0"/>
              <a:t>несиндромальные</a:t>
            </a:r>
            <a:r>
              <a:rPr lang="ru-RU" sz="3800" b="1" dirty="0" smtClean="0"/>
              <a:t>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3800" b="1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800" b="1" dirty="0" smtClean="0"/>
              <a:t>Проблемы молекулярной диагностики вызваны уникальной для </a:t>
            </a:r>
            <a:r>
              <a:rPr lang="ru-RU" sz="3800" b="1" dirty="0" err="1" smtClean="0"/>
              <a:t>моногенного</a:t>
            </a:r>
            <a:r>
              <a:rPr lang="ru-RU" sz="3800" b="1" dirty="0" smtClean="0"/>
              <a:t> заболевания генетической </a:t>
            </a:r>
            <a:r>
              <a:rPr lang="ru-RU" sz="3800" b="1" dirty="0" err="1" smtClean="0"/>
              <a:t>гетерогенности</a:t>
            </a:r>
            <a:r>
              <a:rPr lang="ru-RU" sz="38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/>
              <a:t>     </a:t>
            </a:r>
            <a:endParaRPr lang="ru-RU" sz="3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Наиболее часто встречается врожденная тугоухость , обусловленная изменениями в гене </a:t>
            </a:r>
            <a:r>
              <a:rPr lang="en-US" sz="3000" b="1" dirty="0" smtClean="0">
                <a:solidFill>
                  <a:srgbClr val="FF0000"/>
                </a:solidFill>
              </a:rPr>
              <a:t>GJB2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 (ген, который кодирует белок коннексин-26)</a:t>
            </a:r>
          </a:p>
          <a:p>
            <a:pPr algn="ctr" eaLnBrk="1" hangingPunct="1">
              <a:buFont typeface="Arial" charset="0"/>
              <a:buNone/>
            </a:pPr>
            <a:r>
              <a:rPr lang="ru-RU" sz="3000" b="1" i="1" dirty="0" smtClean="0">
                <a:solidFill>
                  <a:schemeClr val="accent6">
                    <a:lumMod val="50000"/>
                  </a:schemeClr>
                </a:solidFill>
              </a:rPr>
              <a:t>Встречается у 1 на 2000 новорожденных.</a:t>
            </a:r>
          </a:p>
          <a:p>
            <a:pPr eaLnBrk="1" hangingPunct="1">
              <a:buFont typeface="Arial" charset="0"/>
              <a:buNone/>
            </a:pPr>
            <a:endParaRPr lang="ru-RU" sz="3000" b="1" dirty="0" smtClean="0"/>
          </a:p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В 2 раза чаще </a:t>
            </a:r>
            <a:r>
              <a:rPr lang="ru-RU" sz="3000" b="1" dirty="0" err="1" smtClean="0">
                <a:solidFill>
                  <a:srgbClr val="FF0000"/>
                </a:solidFill>
              </a:rPr>
              <a:t>муковисцидоза</a:t>
            </a:r>
            <a:r>
              <a:rPr lang="ru-RU" sz="3000" b="1" dirty="0" smtClean="0">
                <a:solidFill>
                  <a:srgbClr val="FF0000"/>
                </a:solidFill>
              </a:rPr>
              <a:t> !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endParaRPr lang="ru-RU" sz="30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В 5 раз чаще </a:t>
            </a:r>
            <a:r>
              <a:rPr lang="ru-RU" sz="3000" b="1" dirty="0" err="1" smtClean="0">
                <a:solidFill>
                  <a:srgbClr val="FF0000"/>
                </a:solidFill>
              </a:rPr>
              <a:t>фенилкетонурии</a:t>
            </a:r>
            <a:r>
              <a:rPr lang="ru-RU" sz="3000" b="1" dirty="0" smtClean="0">
                <a:solidFill>
                  <a:srgbClr val="FF0000"/>
                </a:solidFill>
              </a:rPr>
              <a:t> !</a:t>
            </a:r>
            <a:endParaRPr lang="ru-RU" sz="30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54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 anchor="ctr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-75% наследственных форм тугоухости имеют аутосомно-рецессивный тип наследования (единичные случаи в семье)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/>
              <a:t>-</a:t>
            </a:r>
            <a:r>
              <a:rPr lang="ru-RU" sz="3600" b="1" dirty="0" smtClean="0">
                <a:solidFill>
                  <a:srgbClr val="FF0000"/>
                </a:solidFill>
              </a:rPr>
              <a:t>70% детей с СНТ имеют слышащих родителей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-45 % детей  с СНТ не имеют слабослышащих родственников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667</Words>
  <Application>Microsoft Office PowerPoint</Application>
  <PresentationFormat>Экран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Слышать будущее и готовится к нему…. 3 марта Всемирный День слуха </vt:lpstr>
      <vt:lpstr>Прогноз ВОЗ:</vt:lpstr>
      <vt:lpstr>Всемирный день охраны здоровья уха и слуха учредила ВОЗ 03.03.2007 года.  </vt:lpstr>
      <vt:lpstr> Сегодня, по мнению ВОЗ,  важно знать две вещи о детском слухе:</vt:lpstr>
      <vt:lpstr>Нарушения слуха встречаются у 1-2 из 1000 новорожденных. </vt:lpstr>
      <vt:lpstr>Слайд 6</vt:lpstr>
      <vt:lpstr>Генетические аспекты сенсоневральной тугоухости</vt:lpstr>
      <vt:lpstr>Слайд 8</vt:lpstr>
      <vt:lpstr>Слайд 9</vt:lpstr>
      <vt:lpstr>Успешное внедрение тотального аудиологического скрининга в России в 2008 году, основанного на объективных методах исследования позволило:</vt:lpstr>
      <vt:lpstr>Слайд 11</vt:lpstr>
      <vt:lpstr>Патология уха, впервые выявленная на приеме сурдолога в 2017 году</vt:lpstr>
      <vt:lpstr>Выявляемость первичной СНТ I – IV степени за 2015 – 2017 по данным сурдологического кабинета БУЗ ВО «ВОДКБ № 1» </vt:lpstr>
      <vt:lpstr>Слайд 14</vt:lpstr>
      <vt:lpstr>Слайд 15</vt:lpstr>
      <vt:lpstr>С 2008 г на базе БУЗ ВО «ВОДКБ № 1» проведено  более 300 операций кохлеарная имплантация (КИ)  </vt:lpstr>
      <vt:lpstr>Всего на «Д» учете состоит более 300 детей после КИ. 173 воронежских пациента после кохлеарной имплантации наблюдаются в БУЗ ВО «ВОДКБ №1»</vt:lpstr>
      <vt:lpstr>Реабилитация пациентов проводится на базе сурдологопедического кабинета БУЗ ВО «ВОДКБ № 1». </vt:lpstr>
      <vt:lpstr>Результаты кохлеарной имплантации в Воронежской области.</vt:lpstr>
      <vt:lpstr>Отказы от КИ среди впервые выявленной СНТ за период  2009 – 2017 г. г.</vt:lpstr>
      <vt:lpstr>Слайд 21</vt:lpstr>
      <vt:lpstr> Спасибо за внимание 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аудиологического скрининга и кохлеарной имплантации в Воронежской области.</dc:title>
  <dc:creator>USER</dc:creator>
  <cp:lastModifiedBy>USER</cp:lastModifiedBy>
  <cp:revision>49</cp:revision>
  <dcterms:created xsi:type="dcterms:W3CDTF">2015-10-11T16:03:40Z</dcterms:created>
  <dcterms:modified xsi:type="dcterms:W3CDTF">2018-03-01T16:50:23Z</dcterms:modified>
</cp:coreProperties>
</file>